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D1361"/>
    <a:srgbClr val="20E02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150" d="100"/>
          <a:sy n="150" d="100"/>
        </p:scale>
        <p:origin x="-504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2.8577460174951167E-2"/>
                  <c:y val="-0.12471650455457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46,60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23,76%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Други приходи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2,20 %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5,97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Порези на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 smtClean="0"/>
                      <a:t>14,78 %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45,28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40,21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68E-2"/>
                  <c:y val="0.222745014016105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3,41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81099126861838"/>
                  <c:y val="9.086649883050333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5,60%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2,21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4447868515665119"/>
                  <c:y val="3.0234315948601664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2,88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accent3">
            <a:lumMod val="75000"/>
          </a:schemeClr>
        </a:solidFill>
      </dgm:spPr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/>
          <a:endParaRPr lang="sr-Cyrl-RS" sz="600" b="1" dirty="0" smtClean="0"/>
        </a:p>
        <a:p>
          <a:pPr algn="l"/>
          <a:r>
            <a:rPr lang="sr-Cyrl-RS" sz="1100" b="1" dirty="0" smtClean="0"/>
            <a:t>Закони </a:t>
          </a:r>
          <a:r>
            <a:rPr lang="sr-Cyrl-RS" sz="1100" b="1" dirty="0"/>
            <a:t>и прописи:</a:t>
          </a:r>
        </a:p>
        <a:p>
          <a:pPr algn="l"/>
          <a:r>
            <a:rPr lang="sr-Cyrl-RS" sz="1100" b="1" dirty="0"/>
            <a:t>Закон о финансирању локалне самоуправе,</a:t>
          </a:r>
          <a:endParaRPr lang="sr-Latn-RS" sz="1100" b="1" dirty="0"/>
        </a:p>
        <a:p>
          <a:pPr algn="l"/>
          <a:r>
            <a:rPr lang="sr-Cyrl-RS" sz="1100" b="1" dirty="0"/>
            <a:t>Закон о буџетском систему,</a:t>
          </a:r>
          <a:endParaRPr lang="sr-Latn-RS" sz="1100" b="1" dirty="0"/>
        </a:p>
        <a:p>
          <a:pPr algn="l"/>
          <a:r>
            <a:rPr lang="sr-Cyrl-RS" sz="1100" b="1" dirty="0"/>
            <a:t>Закон о локалној самоуправи, </a:t>
          </a:r>
          <a:endParaRPr lang="sr-Latn-RS" sz="1100" b="1" dirty="0"/>
        </a:p>
        <a:p>
          <a:pPr algn="l"/>
          <a:r>
            <a:rPr lang="sr-Cyrl-RS" sz="1100" b="1" dirty="0"/>
            <a:t>Упутство Министарства финансија за припрему одлуке о буџету за </a:t>
          </a:r>
          <a:r>
            <a:rPr lang="sr-Cyrl-RS" sz="1100" b="1" dirty="0" smtClean="0"/>
            <a:t>20</a:t>
          </a:r>
          <a:r>
            <a:rPr lang="en-GB" sz="1100" b="1" dirty="0" smtClean="0"/>
            <a:t>2</a:t>
          </a:r>
          <a:r>
            <a:rPr lang="sr-Cyrl-RS" sz="1100" b="1" dirty="0" smtClean="0"/>
            <a:t>5. </a:t>
          </a:r>
          <a:r>
            <a:rPr lang="sr-Cyrl-RS" sz="1100" b="1" dirty="0"/>
            <a:t>годину и др.</a:t>
          </a:r>
        </a:p>
        <a:p>
          <a:pPr algn="l"/>
          <a:r>
            <a:rPr lang="sr-Cyrl-RS" sz="11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050" b="1" dirty="0"/>
            <a:t>Стратешки </a:t>
          </a:r>
          <a:r>
            <a:rPr lang="sr-Cyrl-RS" sz="1050" b="1" dirty="0" smtClean="0"/>
            <a:t>документи</a:t>
          </a:r>
          <a:r>
            <a:rPr lang="sr-Cyrl-RS" sz="1050" b="1" dirty="0"/>
            <a:t>:</a:t>
          </a:r>
        </a:p>
        <a:p>
          <a:pPr algn="l"/>
          <a:r>
            <a:rPr lang="sr-Cyrl-RS" sz="1050" b="1" dirty="0"/>
            <a:t>Стратегија развоја</a:t>
          </a:r>
          <a:endParaRPr lang="sr-Latn-RS" sz="1050" b="1" dirty="0">
            <a:solidFill>
              <a:srgbClr val="FF0000"/>
            </a:solidFill>
          </a:endParaRPr>
        </a:p>
        <a:p>
          <a:pPr algn="l"/>
          <a:r>
            <a:rPr lang="sr-Cyrl-RS" sz="1050" b="1" dirty="0"/>
            <a:t>Акциони планови за поједине области</a:t>
          </a:r>
          <a:endParaRPr lang="en-US" sz="105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901" custLinFactNeighborY="-1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700" dirty="0" smtClean="0"/>
            <a:t>Трансфери и дотације</a:t>
          </a:r>
          <a:r>
            <a:rPr lang="en-GB" sz="700" dirty="0" smtClean="0"/>
            <a:t> </a:t>
          </a:r>
          <a:endParaRPr lang="sr-Cyrl-RS" sz="700" dirty="0" smtClean="0"/>
        </a:p>
        <a:p>
          <a:r>
            <a:rPr lang="sr-Cyrl-RS" sz="700" dirty="0" smtClean="0"/>
            <a:t>45,380,000.00</a:t>
          </a:r>
          <a:endParaRPr lang="en-US" sz="7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700" dirty="0" smtClean="0"/>
            <a:t>Порески приходи</a:t>
          </a:r>
        </a:p>
        <a:p>
          <a:r>
            <a:rPr lang="sr-Cyrl-RS" sz="700" dirty="0" smtClean="0"/>
            <a:t>128,620,000</a:t>
          </a:r>
          <a:r>
            <a:rPr lang="en-US" sz="700" dirty="0" smtClean="0"/>
            <a:t>.00</a:t>
          </a:r>
          <a:endParaRPr lang="en-US" sz="700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/>
      <dgm:spPr/>
      <dgm:t>
        <a:bodyPr/>
        <a:lstStyle/>
        <a:p>
          <a:r>
            <a:rPr lang="sr-Cyrl-RS" dirty="0" smtClean="0"/>
            <a:t>Укупан буџет општине  191,000,000.00</a:t>
          </a:r>
          <a:endParaRPr lang="en-US" dirty="0"/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800" dirty="0" smtClean="0"/>
            <a:t>Непорески приходи</a:t>
          </a:r>
        </a:p>
        <a:p>
          <a:r>
            <a:rPr lang="sr-Cyrl-RS" sz="800" dirty="0" smtClean="0"/>
            <a:t>4,200,000.00</a:t>
          </a:r>
          <a:endParaRPr lang="en-US" sz="800" dirty="0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AF64D958-6CAA-4515-B143-05A4C09B15A2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Меморандумске ставке</a:t>
          </a:r>
        </a:p>
        <a:p>
          <a:r>
            <a:rPr lang="sr-Cyrl-RS" sz="700" b="0" dirty="0" smtClean="0">
              <a:solidFill>
                <a:schemeClr val="tx1"/>
              </a:solidFill>
            </a:rPr>
            <a:t>300,000.00</a:t>
          </a:r>
        </a:p>
      </dgm:t>
    </dgm:pt>
    <dgm:pt modelId="{10110B02-94D9-478B-ADB7-997A19762879}" type="parTrans" cxnId="{A07EF3DE-7DD9-48C5-89EE-0E29FD6BAC92}">
      <dgm:prSet/>
      <dgm:spPr/>
      <dgm:t>
        <a:bodyPr/>
        <a:lstStyle/>
        <a:p>
          <a:endParaRPr lang="en-GB"/>
        </a:p>
      </dgm:t>
    </dgm:pt>
    <dgm:pt modelId="{76F68AA6-9F83-4C9E-9ABA-D724BD76343F}" type="sibTrans" cxnId="{A07EF3DE-7DD9-48C5-89EE-0E29FD6BAC92}">
      <dgm:prSet/>
      <dgm:spPr/>
      <dgm:t>
        <a:bodyPr/>
        <a:lstStyle/>
        <a:p>
          <a:endParaRPr lang="en-GB"/>
        </a:p>
      </dgm:t>
    </dgm:pt>
    <dgm:pt modelId="{C3030F28-0D25-4DB1-AE63-C0470B2D9530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dirty="0" smtClean="0">
            <a:solidFill>
              <a:schemeClr val="tx1"/>
            </a:solidFill>
          </a:endParaRPr>
        </a:p>
        <a:p>
          <a:r>
            <a:rPr lang="en-GB" sz="700" b="0" dirty="0" smtClean="0">
              <a:solidFill>
                <a:schemeClr val="tx1"/>
              </a:solidFill>
            </a:rPr>
            <a:t>1</a:t>
          </a:r>
          <a:r>
            <a:rPr lang="sr-Cyrl-RS" sz="700" b="0" dirty="0" smtClean="0">
              <a:solidFill>
                <a:schemeClr val="tx1"/>
              </a:solidFill>
            </a:rPr>
            <a:t>2</a:t>
          </a:r>
          <a:r>
            <a:rPr lang="en-GB" sz="700" b="0" dirty="0" smtClean="0">
              <a:solidFill>
                <a:schemeClr val="tx1"/>
              </a:solidFill>
            </a:rPr>
            <a:t>,000,000.00</a:t>
          </a:r>
          <a:endParaRPr lang="sr-Cyrl-RS" sz="700" b="0" dirty="0" smtClean="0">
            <a:solidFill>
              <a:schemeClr val="tx1"/>
            </a:solidFill>
          </a:endParaRPr>
        </a:p>
      </dgm:t>
    </dgm:pt>
    <dgm:pt modelId="{17A36237-9599-4AC8-A294-3DF614C5C54B}" type="parTrans" cxnId="{527D2BF9-007E-4B0E-91CA-E16BDBF37657}">
      <dgm:prSet/>
      <dgm:spPr/>
      <dgm:t>
        <a:bodyPr/>
        <a:lstStyle/>
        <a:p>
          <a:endParaRPr lang="en-GB"/>
        </a:p>
      </dgm:t>
    </dgm:pt>
    <dgm:pt modelId="{41385FFA-3B65-4EBE-AC86-857818912742}" type="sibTrans" cxnId="{527D2BF9-007E-4B0E-91CA-E16BDBF37657}">
      <dgm:prSet/>
      <dgm:spPr/>
      <dgm:t>
        <a:bodyPr/>
        <a:lstStyle/>
        <a:p>
          <a:endParaRPr lang="en-GB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GB"/>
        </a:p>
      </dgm:t>
    </dgm:pt>
    <dgm:pt modelId="{98F3E7AB-6934-48FA-B82F-FBEAF1B2375D}" type="pres">
      <dgm:prSet presAssocID="{1B723845-E0D1-4671-AE0F-32E0821595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GB"/>
        </a:p>
      </dgm:t>
    </dgm:pt>
    <dgm:pt modelId="{856F1F1E-1C9F-4265-8583-07E98F2F0365}" type="pres">
      <dgm:prSet presAssocID="{C3030F28-0D25-4DB1-AE63-C0470B2D95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3D184-7C83-4CF8-AF4D-B3689A974954}" type="pres">
      <dgm:prSet presAssocID="{41385FFA-3B65-4EBE-AC86-857818912742}" presName="spacerL" presStyleCnt="0"/>
      <dgm:spPr/>
    </dgm:pt>
    <dgm:pt modelId="{49FE6571-A146-4254-BB18-0A151C452EB6}" type="pres">
      <dgm:prSet presAssocID="{41385FFA-3B65-4EBE-AC86-8578189127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D86CBB57-FD3F-45F2-BD4A-B726AD9D2350}" type="pres">
      <dgm:prSet presAssocID="{41385FFA-3B65-4EBE-AC86-857818912742}" presName="spacerR" presStyleCnt="0"/>
      <dgm:spPr/>
    </dgm:pt>
    <dgm:pt modelId="{297E2002-B9F6-4BE1-B47E-D1E0645D444B}" type="pres">
      <dgm:prSet presAssocID="{AF64D958-6CAA-4515-B143-05A4C09B15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6226-7103-4ECF-B9B9-DF5A2271CA23}" type="pres">
      <dgm:prSet presAssocID="{76F68AA6-9F83-4C9E-9ABA-D724BD76343F}" presName="spacerL" presStyleCnt="0"/>
      <dgm:spPr/>
    </dgm:pt>
    <dgm:pt modelId="{BC32BB29-91A4-4714-8EAD-2B996E91BF29}" type="pres">
      <dgm:prSet presAssocID="{76F68AA6-9F83-4C9E-9ABA-D724BD76343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67317EB-56F0-49D7-83CC-920AB5452754}" type="pres">
      <dgm:prSet presAssocID="{76F68AA6-9F83-4C9E-9ABA-D724BD76343F}" presName="spacerR" presStyleCnt="0"/>
      <dgm:spPr/>
    </dgm:pt>
    <dgm:pt modelId="{2F60A798-586E-4E47-B649-25F047F36835}" type="pres">
      <dgm:prSet presAssocID="{258C614E-C25D-47E8-BC69-ECC42BFEC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GB"/>
        </a:p>
      </dgm:t>
    </dgm:pt>
    <dgm:pt modelId="{41F09F99-3DCC-47E4-9188-F7D103A1F6E3}" type="pres">
      <dgm:prSet presAssocID="{44AA7FFE-EC5D-4B4A-A884-0D1E575268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GB"/>
        </a:p>
      </dgm:t>
    </dgm:pt>
    <dgm:pt modelId="{6C1FFF0F-B1A4-4C41-B9D3-30452A0DFA4B}" type="pres">
      <dgm:prSet presAssocID="{567740A1-931A-404E-B8A7-DCAB60009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  <dgm:t>
        <a:bodyPr/>
        <a:lstStyle/>
        <a:p>
          <a:endParaRPr lang="en-GB"/>
        </a:p>
      </dgm:t>
    </dgm:pt>
    <dgm:pt modelId="{15B9BC48-25F6-42D0-962A-C5300817F5D6}" type="pres">
      <dgm:prSet presAssocID="{097825AB-8F2B-4EF3-ABE1-7DCEF8027B9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  <dgm:t>
        <a:bodyPr/>
        <a:lstStyle/>
        <a:p>
          <a:endParaRPr lang="en-GB"/>
        </a:p>
      </dgm:t>
    </dgm:pt>
    <dgm:pt modelId="{6F417702-EF99-4C64-80D3-8DB24BEF1DD6}" type="pres">
      <dgm:prSet presAssocID="{5D916380-7CCF-449D-BDCA-87F1203B91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65B6-BAF0-45E0-96C4-FBC1763BA102}" srcId="{028ECFAC-63B3-40F0-9E03-B31D365E432C}" destId="{258C614E-C25D-47E8-BC69-ECC42BFEC5CC}" srcOrd="3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27D2BF9-007E-4B0E-91CA-E16BDBF37657}" srcId="{028ECFAC-63B3-40F0-9E03-B31D365E432C}" destId="{C3030F28-0D25-4DB1-AE63-C0470B2D9530}" srcOrd="1" destOrd="0" parTransId="{17A36237-9599-4AC8-A294-3DF614C5C54B}" sibTransId="{41385FFA-3B65-4EBE-AC86-857818912742}"/>
    <dgm:cxn modelId="{34BA559F-5A27-4EAE-A75B-2B6A0EEBEFDC}" type="presOf" srcId="{76F68AA6-9F83-4C9E-9ABA-D724BD76343F}" destId="{BC32BB29-91A4-4714-8EAD-2B996E91BF29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45230F1C-4F30-4BC4-8CA9-D4F277A67D18}" srcId="{028ECFAC-63B3-40F0-9E03-B31D365E432C}" destId="{5D916380-7CCF-449D-BDCA-87F1203B910F}" srcOrd="5" destOrd="0" parTransId="{E3179843-4FD0-4AAE-8FDA-20377EE9CE47}" sibTransId="{F84FBBAF-F0C0-4082-BF63-A09B496159AA}"/>
    <dgm:cxn modelId="{A07EF3DE-7DD9-48C5-89EE-0E29FD6BAC92}" srcId="{028ECFAC-63B3-40F0-9E03-B31D365E432C}" destId="{AF64D958-6CAA-4515-B143-05A4C09B15A2}" srcOrd="2" destOrd="0" parTransId="{10110B02-94D9-478B-ADB7-997A19762879}" sibTransId="{76F68AA6-9F83-4C9E-9ABA-D724BD76343F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8CE69D3A-4237-4516-AA14-0581CCE2736C}" type="presOf" srcId="{C3030F28-0D25-4DB1-AE63-C0470B2D9530}" destId="{856F1F1E-1C9F-4265-8583-07E98F2F036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DEA8532F-0397-4801-AC76-14662702F136}" type="presOf" srcId="{41385FFA-3B65-4EBE-AC86-857818912742}" destId="{49FE6571-A146-4254-BB18-0A151C452EB6}" srcOrd="0" destOrd="0" presId="urn:microsoft.com/office/officeart/2005/8/layout/equation1"/>
    <dgm:cxn modelId="{7F5DF4DA-C09E-49B6-A6AE-CA77DF5D5E8C}" type="presOf" srcId="{AF64D958-6CAA-4515-B143-05A4C09B15A2}" destId="{297E2002-B9F6-4BE1-B47E-D1E0645D444B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4" destOrd="0" parTransId="{0643A071-2AC8-4124-916D-3A8BE5775A6D}" sibTransId="{097825AB-8F2B-4EF3-ABE1-7DCEF8027B9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02D7BF4-1949-4822-8C17-790ACD0E2AEE}" type="presParOf" srcId="{688A0EC4-0F6D-4987-959D-CA5F27B3CF24}" destId="{856F1F1E-1C9F-4265-8583-07E98F2F0365}" srcOrd="4" destOrd="0" presId="urn:microsoft.com/office/officeart/2005/8/layout/equation1"/>
    <dgm:cxn modelId="{42A60085-4087-4805-8212-35547051B93E}" type="presParOf" srcId="{688A0EC4-0F6D-4987-959D-CA5F27B3CF24}" destId="{B3A3D184-7C83-4CF8-AF4D-B3689A974954}" srcOrd="5" destOrd="0" presId="urn:microsoft.com/office/officeart/2005/8/layout/equation1"/>
    <dgm:cxn modelId="{972EE9B7-ECC1-4931-9A0E-A6C1D1141B36}" type="presParOf" srcId="{688A0EC4-0F6D-4987-959D-CA5F27B3CF24}" destId="{49FE6571-A146-4254-BB18-0A151C452EB6}" srcOrd="6" destOrd="0" presId="urn:microsoft.com/office/officeart/2005/8/layout/equation1"/>
    <dgm:cxn modelId="{86A47FB5-841C-484F-AE6B-A4A31DF1D9B7}" type="presParOf" srcId="{688A0EC4-0F6D-4987-959D-CA5F27B3CF24}" destId="{D86CBB57-FD3F-45F2-BD4A-B726AD9D2350}" srcOrd="7" destOrd="0" presId="urn:microsoft.com/office/officeart/2005/8/layout/equation1"/>
    <dgm:cxn modelId="{88384B52-4E2B-4C3F-B6EB-F03FBAC68B6C}" type="presParOf" srcId="{688A0EC4-0F6D-4987-959D-CA5F27B3CF24}" destId="{297E2002-B9F6-4BE1-B47E-D1E0645D444B}" srcOrd="8" destOrd="0" presId="urn:microsoft.com/office/officeart/2005/8/layout/equation1"/>
    <dgm:cxn modelId="{3DF6C7C7-7C01-4BA2-881E-106AC142C8DA}" type="presParOf" srcId="{688A0EC4-0F6D-4987-959D-CA5F27B3CF24}" destId="{55F16226-7103-4ECF-B9B9-DF5A2271CA23}" srcOrd="9" destOrd="0" presId="urn:microsoft.com/office/officeart/2005/8/layout/equation1"/>
    <dgm:cxn modelId="{02796176-338D-4699-8EB5-96A5EB7DED7E}" type="presParOf" srcId="{688A0EC4-0F6D-4987-959D-CA5F27B3CF24}" destId="{BC32BB29-91A4-4714-8EAD-2B996E91BF29}" srcOrd="10" destOrd="0" presId="urn:microsoft.com/office/officeart/2005/8/layout/equation1"/>
    <dgm:cxn modelId="{0342117D-F515-4FE3-8C17-4074CB3C33CD}" type="presParOf" srcId="{688A0EC4-0F6D-4987-959D-CA5F27B3CF24}" destId="{867317EB-56F0-49D7-83CC-920AB5452754}" srcOrd="11" destOrd="0" presId="urn:microsoft.com/office/officeart/2005/8/layout/equation1"/>
    <dgm:cxn modelId="{98121E6C-7394-4C4E-90C8-4BCB940CB22B}" type="presParOf" srcId="{688A0EC4-0F6D-4987-959D-CA5F27B3CF24}" destId="{2F60A798-586E-4E47-B649-25F047F36835}" srcOrd="12" destOrd="0" presId="urn:microsoft.com/office/officeart/2005/8/layout/equation1"/>
    <dgm:cxn modelId="{AB91E517-F112-4A52-AF08-CE2E95E6B5F1}" type="presParOf" srcId="{688A0EC4-0F6D-4987-959D-CA5F27B3CF24}" destId="{F90D06A4-272D-4E58-B7CB-EB8C424E859B}" srcOrd="13" destOrd="0" presId="urn:microsoft.com/office/officeart/2005/8/layout/equation1"/>
    <dgm:cxn modelId="{D010658D-E5F6-4983-A1B2-31CA122A0D57}" type="presParOf" srcId="{688A0EC4-0F6D-4987-959D-CA5F27B3CF24}" destId="{41F09F99-3DCC-47E4-9188-F7D103A1F6E3}" srcOrd="14" destOrd="0" presId="urn:microsoft.com/office/officeart/2005/8/layout/equation1"/>
    <dgm:cxn modelId="{3C6341AE-0423-446F-A013-72858729AA3E}" type="presParOf" srcId="{688A0EC4-0F6D-4987-959D-CA5F27B3CF24}" destId="{F015C141-867A-4124-B290-CA1BB3474B22}" srcOrd="15" destOrd="0" presId="urn:microsoft.com/office/officeart/2005/8/layout/equation1"/>
    <dgm:cxn modelId="{E0497DF6-7B98-411C-B02B-83AD89D9A9DD}" type="presParOf" srcId="{688A0EC4-0F6D-4987-959D-CA5F27B3CF24}" destId="{6C1FFF0F-B1A4-4C41-B9D3-30452A0DFA4B}" srcOrd="16" destOrd="0" presId="urn:microsoft.com/office/officeart/2005/8/layout/equation1"/>
    <dgm:cxn modelId="{E6D180C2-9FE5-4FBE-9E59-58611C7CCDBA}" type="presParOf" srcId="{688A0EC4-0F6D-4987-959D-CA5F27B3CF24}" destId="{21845775-06DD-4AEB-8AA7-661B2C2D4A6B}" srcOrd="17" destOrd="0" presId="urn:microsoft.com/office/officeart/2005/8/layout/equation1"/>
    <dgm:cxn modelId="{CDD88849-68E4-48FB-A6F7-927869052F4F}" type="presParOf" srcId="{688A0EC4-0F6D-4987-959D-CA5F27B3CF24}" destId="{15B9BC48-25F6-42D0-962A-C5300817F5D6}" srcOrd="18" destOrd="0" presId="urn:microsoft.com/office/officeart/2005/8/layout/equation1"/>
    <dgm:cxn modelId="{868CF527-F0B6-452E-995F-05625A9EFEB1}" type="presParOf" srcId="{688A0EC4-0F6D-4987-959D-CA5F27B3CF24}" destId="{B0C950C1-27EC-4F90-9D03-FE91C2F30B37}" srcOrd="19" destOrd="0" presId="urn:microsoft.com/office/officeart/2005/8/layout/equation1"/>
    <dgm:cxn modelId="{DA61ECF3-8BAB-4B72-98B3-E0A6A7015EC7}" type="presParOf" srcId="{688A0EC4-0F6D-4987-959D-CA5F27B3CF24}" destId="{6F417702-EF99-4C64-80D3-8DB24BEF1DD6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Порески приходи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200" b="1" dirty="0"/>
            <a:t>Донације и трансфери</a:t>
          </a:r>
          <a:endParaRPr lang="en-US" sz="12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Непорески приходи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Примања од продаје нефинансијске имовине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Примања од задуживања и  продаје финансијске имовине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Пренета средства из ранијих година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Приходи од продаје добара и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услуга </a:t>
          </a:r>
        </a:p>
        <a:p>
          <a:r>
            <a:rPr lang="sr-Cyrl-RS" b="1" dirty="0" smtClean="0">
              <a:solidFill>
                <a:schemeClr val="tx1"/>
              </a:solidFill>
            </a:rPr>
            <a:t>700,000.00</a:t>
          </a:r>
          <a:endParaRPr lang="en-US" b="1" dirty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400" b="1" dirty="0" smtClean="0">
              <a:solidFill>
                <a:schemeClr val="tx1"/>
              </a:solidFill>
            </a:rPr>
            <a:t>89,000,000.00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 smtClean="0">
              <a:solidFill>
                <a:schemeClr val="tx1"/>
              </a:solidFill>
            </a:rPr>
            <a:t>Приходи од имовине</a:t>
          </a:r>
        </a:p>
        <a:p>
          <a:r>
            <a:rPr lang="sr-Cyrl-RS" sz="1400" b="1" dirty="0" smtClean="0">
              <a:solidFill>
                <a:schemeClr val="tx1"/>
              </a:solidFill>
            </a:rPr>
            <a:t>2,000,000.00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Порези на добра и услуге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11,400,000.00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Трансфери и донације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45,380,000.00  динара</a:t>
          </a:r>
          <a:endParaRPr lang="en-US" sz="1200" b="1" dirty="0">
            <a:solidFill>
              <a:schemeClr val="tx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900" b="1" dirty="0" smtClean="0">
              <a:solidFill>
                <a:schemeClr val="tx1"/>
              </a:solidFill>
            </a:rPr>
            <a:t>Приходи од  пореза  на имовину  28,220,000.00 динара</a:t>
          </a:r>
          <a:endParaRPr lang="en-US" sz="900" b="1" dirty="0">
            <a:solidFill>
              <a:schemeClr val="tx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b="1" dirty="0" smtClean="0">
              <a:solidFill>
                <a:schemeClr val="tx1"/>
              </a:solidFill>
            </a:rPr>
            <a:t>Укупни буџетски приходи и примања  191,000,000.00 динара</a:t>
          </a:r>
          <a:endParaRPr lang="en-US" b="1" dirty="0">
            <a:solidFill>
              <a:schemeClr val="tx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 dirty="0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D7702566-4A4A-4D5E-8B54-6DBCFE46ED68}">
      <dgm:prSet phldrT="[Text]" custScaleX="90851" custScaleY="76633" custRadScaleRad="98184" custRadScaleInc="210422"/>
      <dgm:spPr/>
      <dgm:t>
        <a:bodyPr/>
        <a:lstStyle/>
        <a:p>
          <a:endParaRPr lang="en-GB"/>
        </a:p>
      </dgm:t>
    </dgm:pt>
    <dgm:pt modelId="{D29C3A1B-1AEB-4C1C-9F2F-1D5BBF582978}" type="parTrans" cxnId="{4FC8860E-FC95-45CD-9A5E-EE352053FD03}">
      <dgm:prSet/>
      <dgm:spPr/>
      <dgm:t>
        <a:bodyPr/>
        <a:lstStyle/>
        <a:p>
          <a:endParaRPr lang="en-GB"/>
        </a:p>
      </dgm:t>
    </dgm:pt>
    <dgm:pt modelId="{9FECF72F-F130-4BE7-B105-65D64CD03812}" type="sibTrans" cxnId="{4FC8860E-FC95-45CD-9A5E-EE352053FD03}">
      <dgm:prSet/>
      <dgm:spPr/>
      <dgm:t>
        <a:bodyPr/>
        <a:lstStyle/>
        <a:p>
          <a:endParaRPr lang="en-GB"/>
        </a:p>
      </dgm:t>
    </dgm:pt>
    <dgm:pt modelId="{CFBAAB81-CF25-4A42-A3B0-6A282DFA2CD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r-Cyrl-RS" sz="800" b="1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r>
            <a:rPr lang="sr-Cyrl-RS" sz="800" b="1" dirty="0" smtClean="0">
              <a:solidFill>
                <a:schemeClr val="tx1"/>
              </a:solidFill>
            </a:rPr>
            <a:t>12,000,000.00</a:t>
          </a:r>
          <a:endParaRPr lang="en-US" sz="800" b="1" dirty="0">
            <a:solidFill>
              <a:schemeClr val="tx1"/>
            </a:solidFill>
          </a:endParaRPr>
        </a:p>
      </dgm:t>
    </dgm:pt>
    <dgm:pt modelId="{2B6BB3C7-B22B-4EFA-9094-B78902D327C8}" type="parTrans" cxnId="{F3F2E2B5-F77E-46D4-A2E4-115619E75D2D}">
      <dgm:prSet/>
      <dgm:spPr/>
      <dgm:t>
        <a:bodyPr/>
        <a:lstStyle/>
        <a:p>
          <a:endParaRPr lang="en-GB"/>
        </a:p>
      </dgm:t>
    </dgm:pt>
    <dgm:pt modelId="{BE88D4E1-A155-45A4-B518-F03CEFB3BC2E}" type="sibTrans" cxnId="{F3F2E2B5-F77E-46D4-A2E4-115619E75D2D}">
      <dgm:prSet/>
      <dgm:spPr/>
      <dgm:t>
        <a:bodyPr/>
        <a:lstStyle/>
        <a:p>
          <a:endParaRPr lang="en-GB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8" custScaleX="90198" custScaleY="47623" custLinFactNeighborX="83839" custLinFactNeighborY="20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8" custScaleX="93017" custScaleY="77669" custRadScaleRad="87870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8" custScaleX="150827" custScaleY="73228" custRadScaleRad="174393" custRadScaleInc="2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8" custScaleX="121796" custScaleY="99863" custRadScaleRad="114484" custRadScaleInc="2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8" custScaleX="97933" custScaleY="76633" custRadScaleRad="126106" custRadScaleInc="22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8" custScaleX="144129" custScaleY="75339" custRadScaleRad="215623" custRadScaleInc="7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8" custScaleX="154592" custScaleY="139637" custRadScaleRad="22983" custRadScaleInc="-26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678E-0EB5-4D4D-AC4A-8BE71A712EFA}" type="pres">
      <dgm:prSet presAssocID="{CFBAAB81-CF25-4A42-A3B0-6A282DFA2CDF}" presName="node" presStyleLbl="vennNode1" presStyleIdx="7" presStyleCnt="8" custScaleX="95402" custScaleY="74344" custRadScaleRad="127985" custRadScaleInc="-3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4B70666A-6DF9-4744-93F5-D09478CBE594}" type="presOf" srcId="{CFBAAB81-CF25-4A42-A3B0-6A282DFA2CDF}" destId="{F5F0678E-0EB5-4D4D-AC4A-8BE71A712EFA}" srcOrd="0" destOrd="0" presId="urn:microsoft.com/office/officeart/2005/8/layout/radial3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F3F2E2B5-F77E-46D4-A2E4-115619E75D2D}" srcId="{43275D6C-D470-4E2E-96F8-239EECE5D634}" destId="{CFBAAB81-CF25-4A42-A3B0-6A282DFA2CDF}" srcOrd="6" destOrd="0" parTransId="{2B6BB3C7-B22B-4EFA-9094-B78902D327C8}" sibTransId="{BE88D4E1-A155-45A4-B518-F03CEFB3BC2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4FC8860E-FC95-45CD-9A5E-EE352053FD03}" srcId="{691C1FF8-D24B-462D-B13F-4086A7342655}" destId="{D7702566-4A4A-4D5E-8B54-6DBCFE46ED68}" srcOrd="5" destOrd="0" parTransId="{D29C3A1B-1AEB-4C1C-9F2F-1D5BBF582978}" sibTransId="{9FECF72F-F130-4BE7-B105-65D64CD03812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  <dgm:cxn modelId="{A2DF6E91-CAD7-495B-8395-D02C207B2625}" type="presParOf" srcId="{1FB746E2-D736-4446-8093-C865FE09A112}" destId="{F5F0678E-0EB5-4D4D-AC4A-8BE71A712EF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</a:t>
          </a:r>
          <a:r>
            <a:rPr lang="sr-Cyrl-RS" sz="1400" dirty="0"/>
            <a:t>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>
              <a:solidFill>
                <a:schemeClr val="bg1"/>
              </a:solidFill>
            </a:rPr>
            <a:t>Буџетска резерва </a:t>
          </a:r>
          <a:r>
            <a:rPr lang="sr-Cyrl-RS" sz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dirty="0" smtClean="0">
              <a:solidFill>
                <a:schemeClr val="tx1"/>
              </a:solidFill>
            </a:rPr>
            <a:t>191,000,000.00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Коришћење </a:t>
          </a:r>
          <a:r>
            <a:rPr lang="ru-RU" sz="1200" b="1" dirty="0">
              <a:solidFill>
                <a:schemeClr val="tx1"/>
              </a:solidFill>
            </a:rPr>
            <a:t>роба и услуга </a:t>
          </a:r>
          <a:r>
            <a:rPr lang="sr-Cyrl-RS" sz="1200" b="1" dirty="0" smtClean="0">
              <a:solidFill>
                <a:schemeClr val="tx1"/>
              </a:solidFill>
            </a:rPr>
            <a:t>76,800,000.00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651A17-950C-49EC-8C35-2517548AE9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Основна средства</a:t>
          </a:r>
        </a:p>
        <a:p>
          <a:r>
            <a:rPr lang="sr-Cyrl-RS" b="1" smtClean="0">
              <a:solidFill>
                <a:schemeClr val="tx1"/>
              </a:solidFill>
            </a:rPr>
            <a:t>2,300,000.00</a:t>
          </a:r>
          <a:endParaRPr lang="en-US" b="1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BA9396D-1753-43D3-A703-A75A7C19204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Социјална заштита</a:t>
          </a:r>
          <a:r>
            <a:rPr lang="sr-Latn-RS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2,550,000.00</a:t>
          </a:r>
          <a:endParaRPr lang="en-US" dirty="0">
            <a:solidFill>
              <a:schemeClr val="tx1"/>
            </a:solidFill>
          </a:endParaRPr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Расходи за запослене 86,470,000.00</a:t>
          </a:r>
          <a:r>
            <a:rPr lang="sr-Latn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 smtClean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329AE49-ECD5-4C13-B90F-CA83B6E6F9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Отплата камата</a:t>
          </a:r>
        </a:p>
        <a:p>
          <a:r>
            <a:rPr lang="sr-Cyrl-RS" sz="1050" b="1" dirty="0" smtClean="0">
              <a:solidFill>
                <a:schemeClr val="tx1"/>
              </a:solidFill>
            </a:rPr>
            <a:t>200,000.00</a:t>
          </a:r>
          <a:endParaRPr lang="en-US" sz="1050" b="1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A5C700-C8EE-4CAC-8DA0-0BA7CA952C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100" b="1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dirty="0" smtClean="0">
              <a:solidFill>
                <a:schemeClr val="tx1"/>
              </a:solidFill>
            </a:rPr>
            <a:t>6,500,000.00</a:t>
          </a:r>
        </a:p>
        <a:p>
          <a:r>
            <a:rPr lang="sr-Cyrl-RS" sz="1100" b="1" dirty="0" smtClean="0">
              <a:solidFill>
                <a:schemeClr val="tx1"/>
              </a:solidFill>
            </a:rPr>
            <a:t>динара</a:t>
          </a:r>
          <a:endParaRPr lang="en-US" sz="1100" b="1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D01A515-5448-4A3E-A2EC-575448D0F5A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>
              <a:solidFill>
                <a:schemeClr val="tx1"/>
              </a:solidFill>
            </a:rPr>
            <a:t>Остали расходи </a:t>
          </a:r>
          <a:r>
            <a:rPr lang="sr-Cyrl-RS" sz="1050" b="1" dirty="0" smtClean="0">
              <a:solidFill>
                <a:schemeClr val="tx1"/>
              </a:solidFill>
            </a:rPr>
            <a:t>10,680,</a:t>
          </a:r>
          <a:r>
            <a:rPr lang="en-US" sz="1050" b="1" dirty="0" smtClean="0">
              <a:solidFill>
                <a:schemeClr val="tx1"/>
              </a:solidFill>
            </a:rPr>
            <a:t>000.00</a:t>
          </a:r>
          <a:r>
            <a:rPr lang="sr-Cyrl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E26BF5A-34A6-4192-8BEA-D9ECFB94164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b="1" dirty="0">
              <a:solidFill>
                <a:schemeClr val="tx1"/>
              </a:solidFill>
            </a:rPr>
            <a:t>Средства резерве </a:t>
          </a:r>
          <a:r>
            <a:rPr lang="sr-Cyrl-RS" sz="1000" b="1" dirty="0" smtClean="0">
              <a:solidFill>
                <a:schemeClr val="tx1"/>
              </a:solidFill>
            </a:rPr>
            <a:t>5,500,000.00</a:t>
          </a:r>
          <a:endParaRPr lang="en-US" sz="1000" b="1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2433" custLinFactNeighborY="-1531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91043" custScaleY="149213" custRadScaleRad="130069" custRadScaleInc="1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03595" custScaleY="166373" custRadScaleRad="123317" custRadScaleInc="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2302" custScaleY="116316" custRadScaleRad="101005" custRadScaleInc="2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93811" custScaleY="134657" custRadScaleRad="99281" custRadScaleInc="7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8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8" custScaleX="167273" custScaleY="163425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97F11E6-0D4D-4CBF-919B-2FAFCEB77E0E}" type="pres">
      <dgm:prSet presAssocID="{3BA9396D-1753-43D3-A703-A75A7C19204B}" presName="node" presStyleLbl="node1" presStyleIdx="7" presStyleCnt="8" custScaleX="159733" custScaleY="155447" custRadScaleRad="105727" custRadScaleInc="-55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D1CD4-12FC-40EC-A424-E2B72DCAC517}" type="pres">
      <dgm:prSet presAssocID="{3BA9396D-1753-43D3-A703-A75A7C19204B}" presName="dummy" presStyleCnt="0"/>
      <dgm:spPr/>
    </dgm:pt>
    <dgm:pt modelId="{3C0CC65F-A9C8-4DC4-8B65-B7287777E6E0}" type="pres">
      <dgm:prSet presAssocID="{869210E2-CDFB-49E6-A3F9-D5A55D2018F0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85E89EE2-0B39-4DF0-BB9F-9218DF5F30DC}" type="presOf" srcId="{869210E2-CDFB-49E6-A3F9-D5A55D2018F0}" destId="{3C0CC65F-A9C8-4DC4-8B65-B7287777E6E0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9ED1A3B2-A381-4201-823D-E4B4F944886D}" destId="{3BA9396D-1753-43D3-A703-A75A7C19204B}" srcOrd="7" destOrd="0" parTransId="{FDC0F8DA-00AF-40CD-B616-B7AA7472101C}" sibTransId="{869210E2-CDFB-49E6-A3F9-D5A55D2018F0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C39242B0-4726-4873-A97F-59F8879A261C}" type="presOf" srcId="{3BA9396D-1753-43D3-A703-A75A7C19204B}" destId="{A97F11E6-0D4D-4CBF-919B-2FAFCEB77E0E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A4EB30ED-E8B2-434F-B49F-E46B92E2A7AB}" type="presParOf" srcId="{F4B68BA8-694B-4B7F-8215-68903FFCD2D7}" destId="{A97F11E6-0D4D-4CBF-919B-2FAFCEB77E0E}" srcOrd="22" destOrd="0" presId="urn:microsoft.com/office/officeart/2005/8/layout/radial6"/>
    <dgm:cxn modelId="{9FB7EE87-E664-4C3E-8C91-CD4BC53FE9A3}" type="presParOf" srcId="{F4B68BA8-694B-4B7F-8215-68903FFCD2D7}" destId="{84ED1CD4-12FC-40EC-A424-E2B72DCAC517}" srcOrd="23" destOrd="0" presId="urn:microsoft.com/office/officeart/2005/8/layout/radial6"/>
    <dgm:cxn modelId="{BD32E43B-81AC-4881-B89B-C7F8D328F351}" type="presParOf" srcId="{F4B68BA8-694B-4B7F-8215-68903FFCD2D7}" destId="{3C0CC65F-A9C8-4DC4-8B65-B7287777E6E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160737" y="1697102"/>
          <a:ext cx="358821" cy="166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666288"/>
              </a:lnTo>
              <a:lnTo>
                <a:pt x="358821" y="16662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297536" y="2487634"/>
        <a:ext cx="85224" cy="85224"/>
      </dsp:txXfrm>
    </dsp:sp>
    <dsp:sp modelId="{EE8B77DA-77C5-46AD-80A2-BD307CFE9F0A}">
      <dsp:nvSpPr>
        <dsp:cNvPr id="0" name=""/>
        <dsp:cNvSpPr/>
      </dsp:nvSpPr>
      <dsp:spPr>
        <a:xfrm>
          <a:off x="2160737" y="1697102"/>
          <a:ext cx="358821" cy="125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1256385"/>
              </a:lnTo>
              <a:lnTo>
                <a:pt x="358821" y="12563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7483" y="2292629"/>
        <a:ext cx="65331" cy="65331"/>
      </dsp:txXfrm>
    </dsp:sp>
    <dsp:sp modelId="{531482B3-13DA-4E77-8EF9-7A508768A321}">
      <dsp:nvSpPr>
        <dsp:cNvPr id="0" name=""/>
        <dsp:cNvSpPr/>
      </dsp:nvSpPr>
      <dsp:spPr>
        <a:xfrm>
          <a:off x="2160737" y="1697102"/>
          <a:ext cx="358821" cy="85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850949"/>
              </a:lnTo>
              <a:lnTo>
                <a:pt x="358821" y="8509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7060" y="2099489"/>
        <a:ext cx="46175" cy="46175"/>
      </dsp:txXfrm>
    </dsp:sp>
    <dsp:sp modelId="{F1903401-CDA9-4777-A04C-F19A89F110A0}">
      <dsp:nvSpPr>
        <dsp:cNvPr id="0" name=""/>
        <dsp:cNvSpPr/>
      </dsp:nvSpPr>
      <dsp:spPr>
        <a:xfrm>
          <a:off x="2160737" y="1697102"/>
          <a:ext cx="358821" cy="31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10" y="0"/>
              </a:lnTo>
              <a:lnTo>
                <a:pt x="179410" y="314275"/>
              </a:lnTo>
              <a:lnTo>
                <a:pt x="358821" y="314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28223" y="1842315"/>
        <a:ext cx="23849" cy="23849"/>
      </dsp:txXfrm>
    </dsp:sp>
    <dsp:sp modelId="{25CF5DCC-0AE9-4D09-ABC1-8BE4D97FDFCB}">
      <dsp:nvSpPr>
        <dsp:cNvPr id="0" name=""/>
        <dsp:cNvSpPr/>
      </dsp:nvSpPr>
      <dsp:spPr>
        <a:xfrm>
          <a:off x="2160737" y="803090"/>
          <a:ext cx="289896" cy="894012"/>
        </a:xfrm>
        <a:custGeom>
          <a:avLst/>
          <a:gdLst/>
          <a:ahLst/>
          <a:cxnLst/>
          <a:rect l="0" t="0" r="0" b="0"/>
          <a:pathLst>
            <a:path>
              <a:moveTo>
                <a:pt x="0" y="894012"/>
              </a:moveTo>
              <a:lnTo>
                <a:pt x="144948" y="894012"/>
              </a:lnTo>
              <a:lnTo>
                <a:pt x="144948" y="0"/>
              </a:lnTo>
              <a:lnTo>
                <a:pt x="28989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82189" y="1226600"/>
        <a:ext cx="46991" cy="46991"/>
      </dsp:txXfrm>
    </dsp:sp>
    <dsp:sp modelId="{D1C52863-34A6-4E04-9740-6E0567681A8F}">
      <dsp:nvSpPr>
        <dsp:cNvPr id="0" name=""/>
        <dsp:cNvSpPr/>
      </dsp:nvSpPr>
      <dsp:spPr>
        <a:xfrm rot="16200000">
          <a:off x="107171" y="959635"/>
          <a:ext cx="2632196" cy="147493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107171" y="959635"/>
        <a:ext cx="2632196" cy="1474934"/>
      </dsp:txXfrm>
    </dsp:sp>
    <dsp:sp modelId="{AD67EDBF-32B4-495C-A262-4812FBE80932}">
      <dsp:nvSpPr>
        <dsp:cNvPr id="0" name=""/>
        <dsp:cNvSpPr/>
      </dsp:nvSpPr>
      <dsp:spPr>
        <a:xfrm>
          <a:off x="2450634" y="0"/>
          <a:ext cx="4549114" cy="160618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/>
            <a:t>Закони </a:t>
          </a:r>
          <a:r>
            <a:rPr lang="sr-Cyrl-RS" sz="1100" b="1" kern="1200" dirty="0"/>
            <a:t>и прописи: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финансирању локалне самоуправе,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буџетском систему,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локалној самоуправи, 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Упутство Министарства финансија за припрему одлуке о буџету за </a:t>
          </a:r>
          <a:r>
            <a:rPr lang="sr-Cyrl-RS" sz="1100" b="1" kern="1200" dirty="0" smtClean="0"/>
            <a:t>20</a:t>
          </a:r>
          <a:r>
            <a:rPr lang="en-GB" sz="1100" b="1" kern="1200" dirty="0" smtClean="0"/>
            <a:t>2</a:t>
          </a:r>
          <a:r>
            <a:rPr lang="sr-Cyrl-RS" sz="1100" b="1" kern="1200" dirty="0" smtClean="0"/>
            <a:t>5. </a:t>
          </a:r>
          <a:r>
            <a:rPr lang="sr-Cyrl-RS" sz="1100" b="1" kern="1200" dirty="0"/>
            <a:t>годину и др.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450634" y="0"/>
        <a:ext cx="4549114" cy="1606181"/>
      </dsp:txXfrm>
    </dsp:sp>
    <dsp:sp modelId="{A288E7CD-845A-4B30-8D9E-0FCFF4059FF8}">
      <dsp:nvSpPr>
        <dsp:cNvPr id="0" name=""/>
        <dsp:cNvSpPr/>
      </dsp:nvSpPr>
      <dsp:spPr>
        <a:xfrm>
          <a:off x="2519559" y="1746880"/>
          <a:ext cx="3425879" cy="52899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Стратешки </a:t>
          </a:r>
          <a:r>
            <a:rPr lang="sr-Cyrl-RS" sz="1050" b="1" kern="1200" dirty="0" smtClean="0"/>
            <a:t>документи</a:t>
          </a:r>
          <a:r>
            <a:rPr lang="sr-Cyrl-RS" sz="1050" b="1" kern="1200" dirty="0"/>
            <a:t>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Стратегија развоја</a:t>
          </a:r>
          <a:endParaRPr lang="sr-Latn-RS" sz="1050" b="1" kern="1200" dirty="0">
            <a:solidFill>
              <a:srgbClr val="FF000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Акциони планови за поједине области</a:t>
          </a:r>
          <a:endParaRPr lang="en-US" sz="1050" b="1" kern="1200" dirty="0"/>
        </a:p>
      </dsp:txBody>
      <dsp:txXfrm>
        <a:off x="2519559" y="1746880"/>
        <a:ext cx="3425879" cy="528995"/>
      </dsp:txXfrm>
    </dsp:sp>
    <dsp:sp modelId="{573F9BF2-AC82-43FC-A361-118085DB3D65}">
      <dsp:nvSpPr>
        <dsp:cNvPr id="0" name=""/>
        <dsp:cNvSpPr/>
      </dsp:nvSpPr>
      <dsp:spPr>
        <a:xfrm>
          <a:off x="2519559" y="2414526"/>
          <a:ext cx="3431573" cy="26705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519559" y="2414526"/>
        <a:ext cx="3431573" cy="267051"/>
      </dsp:txXfrm>
    </dsp:sp>
    <dsp:sp modelId="{B2DE3A8A-BA09-499F-9C72-0630724E4538}">
      <dsp:nvSpPr>
        <dsp:cNvPr id="0" name=""/>
        <dsp:cNvSpPr/>
      </dsp:nvSpPr>
      <dsp:spPr>
        <a:xfrm>
          <a:off x="2519559" y="2820228"/>
          <a:ext cx="3432191" cy="26651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519559" y="2820228"/>
        <a:ext cx="3432191" cy="266519"/>
      </dsp:txXfrm>
    </dsp:sp>
    <dsp:sp modelId="{94F14A6F-3CD0-4A17-88D3-6F4D0EB2D4E6}">
      <dsp:nvSpPr>
        <dsp:cNvPr id="0" name=""/>
        <dsp:cNvSpPr/>
      </dsp:nvSpPr>
      <dsp:spPr>
        <a:xfrm>
          <a:off x="2519559" y="3225397"/>
          <a:ext cx="3449418" cy="2759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519559" y="3225397"/>
        <a:ext cx="3449418" cy="27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85851"/>
            <a:ext cx="6620968" cy="24971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83035"/>
            <a:ext cx="6620968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146301"/>
            <a:ext cx="6620967" cy="143673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1545433"/>
            <a:ext cx="3298113" cy="31468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1542070"/>
            <a:ext cx="3298115" cy="315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428750"/>
            <a:ext cx="32981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428750"/>
            <a:ext cx="329811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085850"/>
            <a:ext cx="2551462" cy="10858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085850"/>
            <a:ext cx="3898013" cy="3429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346961"/>
            <a:ext cx="2551462" cy="2171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390644"/>
            <a:ext cx="3820674" cy="11811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857250"/>
            <a:ext cx="24009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743200"/>
            <a:ext cx="3814728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600440"/>
            <a:ext cx="6620967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514350"/>
            <a:ext cx="6620968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025494"/>
            <a:ext cx="6620966" cy="3702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085850"/>
            <a:ext cx="6620968" cy="1485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6620968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085850"/>
            <a:ext cx="6001049" cy="174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2828380"/>
            <a:ext cx="546115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262993"/>
            <a:ext cx="6620968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8" y="7284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19603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343151"/>
            <a:ext cx="6620969" cy="123988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485900"/>
            <a:ext cx="221072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000250"/>
            <a:ext cx="219608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485900"/>
            <a:ext cx="220275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000250"/>
            <a:ext cx="2210671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485900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000250"/>
            <a:ext cx="2199658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3188212"/>
            <a:ext cx="22056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1657350"/>
            <a:ext cx="2205612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3620409"/>
            <a:ext cx="2205612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3188212"/>
            <a:ext cx="219846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1657350"/>
            <a:ext cx="219846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3620409"/>
            <a:ext cx="2201378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3188212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1657350"/>
            <a:ext cx="219965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3620407"/>
            <a:ext cx="2202571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322661"/>
            <a:ext cx="1314793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579904"/>
            <a:ext cx="5568812" cy="41123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257300"/>
            <a:ext cx="281940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342900"/>
            <a:ext cx="160020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4572000"/>
            <a:ext cx="99060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000250"/>
            <a:ext cx="419100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171700"/>
            <a:ext cx="236220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339538"/>
            <a:ext cx="7055380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539694"/>
            <a:ext cx="6711654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8815" y="1342996"/>
            <a:ext cx="74294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18.11.2024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5810" y="2418946"/>
            <a:ext cx="2894846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60" y="895350"/>
            <a:ext cx="7851648" cy="1371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ГРАДСКА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24150"/>
            <a:ext cx="7854696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endParaRPr lang="en-GB" sz="2400" dirty="0" smtClean="0"/>
          </a:p>
          <a:p>
            <a:r>
              <a:rPr lang="sr-Cyrl-RS" sz="2400" dirty="0" smtClean="0"/>
              <a:t> </a:t>
            </a:r>
            <a:r>
              <a:rPr lang="en-GB" sz="2400" dirty="0" smtClean="0"/>
              <a:t>                    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БУЏЕТУ </a:t>
            </a:r>
            <a:r>
              <a:rPr lang="sr-Cyrl-RS" sz="2400" dirty="0"/>
              <a:t>за </a:t>
            </a:r>
            <a:r>
              <a:rPr lang="sr-Cyrl-RS" sz="2400" dirty="0" smtClean="0"/>
              <a:t>20</a:t>
            </a:r>
            <a:r>
              <a:rPr lang="en-GB" sz="2400" dirty="0" smtClean="0"/>
              <a:t>2</a:t>
            </a:r>
            <a:r>
              <a:rPr lang="sr-Cyrl-RS" sz="2400" dirty="0"/>
              <a:t>5</a:t>
            </a:r>
            <a:r>
              <a:rPr lang="en-GB" sz="2400" dirty="0" smtClean="0"/>
              <a:t>.</a:t>
            </a:r>
            <a:r>
              <a:rPr lang="sr-Cyrl-RS" sz="2400" dirty="0" smtClean="0"/>
              <a:t> 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0" y="971550"/>
            <a:ext cx="866216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7182862" cy="54795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3567576"/>
              </p:ext>
            </p:extLst>
          </p:nvPr>
        </p:nvGraphicFramePr>
        <p:xfrm>
          <a:off x="762000" y="1047750"/>
          <a:ext cx="7749480" cy="35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"/>
            <a:ext cx="6019800" cy="373935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1363"/>
            <a:ext cx="8991600" cy="4177841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</a:t>
            </a:r>
            <a:r>
              <a:rPr lang="sr-Cyrl-RS" sz="1700" dirty="0"/>
              <a:t>5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3753068"/>
              </p:ext>
            </p:extLst>
          </p:nvPr>
        </p:nvGraphicFramePr>
        <p:xfrm>
          <a:off x="76200" y="3157347"/>
          <a:ext cx="8991600" cy="12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362200" y="1581150"/>
            <a:ext cx="1047312" cy="7339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82817" y="1823734"/>
            <a:ext cx="1633564" cy="131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10000" y="1200151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191,000,000.00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121"/>
            <a:ext cx="1363136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342900"/>
          </a:xfrm>
        </p:spPr>
        <p:txBody>
          <a:bodyPr>
            <a:noAutofit/>
          </a:bodyPr>
          <a:lstStyle/>
          <a:p>
            <a:r>
              <a:rPr lang="sr-Cyrl-RS" sz="2800" dirty="0">
                <a:latin typeface="+mn-lt"/>
              </a:rPr>
              <a:t>Шта су приходи и примања буџета?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96555"/>
              </p:ext>
            </p:extLst>
          </p:nvPr>
        </p:nvGraphicFramePr>
        <p:xfrm>
          <a:off x="304800" y="819150"/>
          <a:ext cx="8507288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8357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</a:t>
            </a:r>
            <a:r>
              <a:rPr lang="sr-Cyrl-RS" sz="2400" b="1" dirty="0" smtClean="0">
                <a:latin typeface="+mn-lt"/>
              </a:rPr>
              <a:t>примања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за 202</a:t>
            </a:r>
            <a:r>
              <a:rPr lang="sr-Cyrl-RS" sz="2400" b="1" dirty="0">
                <a:latin typeface="+mn-lt"/>
              </a:rPr>
              <a:t>5</a:t>
            </a:r>
            <a:r>
              <a:rPr lang="sr-Cyrl-RS" sz="2400" b="1" dirty="0" smtClean="0">
                <a:latin typeface="+mn-lt"/>
              </a:rPr>
              <a:t>. годину према нацрту Одлуке о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буџету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1868355"/>
              </p:ext>
            </p:extLst>
          </p:nvPr>
        </p:nvGraphicFramePr>
        <p:xfrm>
          <a:off x="228600" y="954683"/>
          <a:ext cx="8354561" cy="41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3771900"/>
            <a:ext cx="2151078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Меморандумскеставке за рефундацију </a:t>
            </a:r>
            <a:r>
              <a:rPr lang="sr-Cyrl-RS" sz="1200" b="1" dirty="0"/>
              <a:t>4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04800" y="29210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1,000,000.00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1581150"/>
            <a:ext cx="1600200" cy="114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/>
              <a:t>3</a:t>
            </a:r>
            <a:r>
              <a:rPr lang="sr-Cyrl-RS" sz="1200" b="1" dirty="0" smtClean="0"/>
              <a:t>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</a:t>
            </a:r>
            <a:r>
              <a:rPr lang="sr-Cyrl-RS" sz="2900" b="1" dirty="0" smtClean="0">
                <a:latin typeface="+mn-lt"/>
              </a:rPr>
              <a:t>2025. годину према нацрту Одлуке о буџету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02865"/>
              </p:ext>
            </p:extLst>
          </p:nvPr>
        </p:nvGraphicFramePr>
        <p:xfrm>
          <a:off x="1219200" y="1809750"/>
          <a:ext cx="6324600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1950"/>
            <a:ext cx="7978775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Шта се променило у односу на </a:t>
            </a:r>
            <a:r>
              <a:rPr lang="sr-Cyrl-RS" dirty="0" smtClean="0">
                <a:latin typeface="+mn-lt"/>
              </a:rPr>
              <a:t>20</a:t>
            </a:r>
            <a:r>
              <a:rPr lang="en-GB" dirty="0" smtClean="0">
                <a:latin typeface="+mn-lt"/>
              </a:rPr>
              <a:t>2</a:t>
            </a:r>
            <a:r>
              <a:rPr lang="sr-Cyrl-RS" dirty="0">
                <a:latin typeface="+mn-lt"/>
              </a:rPr>
              <a:t>4</a:t>
            </a:r>
            <a:r>
              <a:rPr lang="sr-Cyrl-RS" dirty="0" smtClean="0">
                <a:latin typeface="+mn-lt"/>
              </a:rPr>
              <a:t>. </a:t>
            </a:r>
            <a:r>
              <a:rPr lang="sr-Cyrl-RS" dirty="0">
                <a:latin typeface="+mn-lt"/>
              </a:rPr>
              <a:t>годину?</a:t>
            </a:r>
            <a:endParaRPr lang="en-US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5</a:t>
            </a:r>
            <a:r>
              <a:rPr lang="sr-Cyrl-RS" dirty="0" smtClean="0"/>
              <a:t>. години мање су планирани у </a:t>
            </a:r>
            <a:r>
              <a:rPr lang="sr-Cyrl-RS" dirty="0"/>
              <a:t>односу на </a:t>
            </a:r>
            <a:r>
              <a:rPr lang="sr-Cyrl-RS" dirty="0" smtClean="0"/>
              <a:t> 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8,100,000.00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28900"/>
            <a:ext cx="8077200" cy="268605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Порези на доходак, добит и кап добитке  планирани су  више за 5,000,000.00 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Други приходи су планирани мање за </a:t>
            </a:r>
            <a:r>
              <a:rPr lang="sr-Cyrl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имовину је планиран мање за 3,160,000.00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 на добра и услуге је планиран мање за 6,100,000.00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Донације и трансфери су планирани  за 5,240,000.00 дин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Меморандумске ставке су планиране мање за 200,000.00 дин</a:t>
            </a: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28900"/>
            <a:ext cx="7581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135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00050"/>
            <a:ext cx="6781800" cy="446652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0681"/>
            <a:ext cx="8229600" cy="3896841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2025.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71800" y="1657350"/>
            <a:ext cx="3384376" cy="7020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191,000,000.00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85750"/>
            <a:ext cx="8229600" cy="46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6746"/>
              </p:ext>
            </p:extLst>
          </p:nvPr>
        </p:nvGraphicFramePr>
        <p:xfrm>
          <a:off x="381000" y="863103"/>
          <a:ext cx="8229600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378398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3028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866180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400" b="1" dirty="0" smtClean="0">
                <a:latin typeface="+mn-lt"/>
              </a:rPr>
              <a:t>2025. годину према нацрту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Одлуке о буџету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34289"/>
              </p:ext>
            </p:extLst>
          </p:nvPr>
        </p:nvGraphicFramePr>
        <p:xfrm>
          <a:off x="123669" y="1276620"/>
          <a:ext cx="8915400" cy="3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086100"/>
            <a:ext cx="4895124" cy="1549340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1" y="1371600"/>
            <a:ext cx="4884617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7276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1" y="1371601"/>
            <a:ext cx="2970059" cy="1438622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3086100"/>
            <a:ext cx="2920180" cy="154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800" b="1" dirty="0" smtClean="0">
                <a:latin typeface="+mn-lt"/>
              </a:rPr>
              <a:t>2025. годину према нацрту</a:t>
            </a:r>
            <a:r>
              <a:rPr lang="sr-Latn-RS" sz="2800" b="1" dirty="0" smtClean="0">
                <a:latin typeface="+mn-lt"/>
              </a:rPr>
              <a:t/>
            </a:r>
            <a:br>
              <a:rPr lang="sr-Latn-RS" sz="2800" b="1" dirty="0" smtClean="0">
                <a:latin typeface="+mn-lt"/>
              </a:rPr>
            </a:br>
            <a:r>
              <a:rPr lang="sr-Cyrl-RS" sz="2800" b="1" dirty="0" smtClean="0">
                <a:latin typeface="+mn-lt"/>
              </a:rPr>
              <a:t>Одлуке о буџету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64113"/>
              </p:ext>
            </p:extLst>
          </p:nvPr>
        </p:nvGraphicFramePr>
        <p:xfrm>
          <a:off x="1828801" y="1371600"/>
          <a:ext cx="6181725" cy="31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5750"/>
            <a:ext cx="7315200" cy="508397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Шта се променило у односу на 2024.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35255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2025. </a:t>
            </a:r>
            <a:r>
              <a:rPr lang="sr-Cyrl-RS" sz="2000" dirty="0"/>
              <a:t>години </a:t>
            </a:r>
            <a:r>
              <a:rPr lang="sr-Cyrl-RS" b="1" dirty="0" smtClean="0"/>
              <a:t>мање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</a:t>
            </a:r>
            <a:r>
              <a:rPr lang="sr-Cyrl-RS" sz="2000" dirty="0" smtClean="0"/>
              <a:t>  Одлуку </a:t>
            </a:r>
            <a:r>
              <a:rPr lang="sr-Cyrl-RS" sz="2000" dirty="0"/>
              <a:t>о буџету за </a:t>
            </a:r>
            <a:r>
              <a:rPr lang="sr-Cyrl-RS" sz="2000" dirty="0" smtClean="0"/>
              <a:t>2024.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8,100,000.00 динара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371601" y="2305051"/>
            <a:ext cx="7772401" cy="1028699"/>
          </a:xfrm>
        </p:spPr>
        <p:txBody>
          <a:bodyPr rtlCol="0">
            <a:normAutofit fontScale="25000" lnSpcReduction="20000"/>
          </a:bodyPr>
          <a:lstStyle/>
          <a:p>
            <a:pPr marL="0" lvl="0" indent="0">
              <a:buNone/>
            </a:pPr>
            <a:r>
              <a:rPr lang="sr-Cyrl-R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</a:t>
            </a:r>
            <a:r>
              <a:rPr lang="sr-Cyrl-R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Донације и трансфери су смањени за 6,300,000.00 дин;</a:t>
            </a:r>
          </a:p>
          <a:p>
            <a:pPr marL="0" lvl="0" indent="0">
              <a:buNone/>
            </a:pP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sr-Cyrl-R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Коришћење роба и услуга су смањени за 3,335,000.00 динара</a:t>
            </a:r>
          </a:p>
          <a:p>
            <a:pPr lvl="0">
              <a:buFont typeface="Arial" charset="0"/>
              <a:buChar char="•"/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ED1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57550"/>
            <a:ext cx="7467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запослене су планирани више за 1,365,000.00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социјалну заштиту</a:t>
            </a:r>
            <a:r>
              <a:rPr lang="sr-Cyrl-R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су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повећани за 110,000.00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Остали расходи су повећани за 460,000.00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sr-Cyrl-R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421731"/>
            <a:ext cx="485775" cy="733425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514098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6388" grpId="0" build="p"/>
      <p:bldP spid="17413" grpId="0"/>
      <p:bldP spid="17414" grpId="0" animBg="1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14300"/>
            <a:ext cx="7787208" cy="583574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31268"/>
              </p:ext>
            </p:extLst>
          </p:nvPr>
        </p:nvGraphicFramePr>
        <p:xfrm>
          <a:off x="76200" y="895350"/>
          <a:ext cx="8960308" cy="42870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325807"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 smtClean="0"/>
                        <a:t>Назив програма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Средства из Одлуке о буџету за </a:t>
                      </a:r>
                      <a:r>
                        <a:rPr lang="sr-Cyrl-RS" sz="900" dirty="0" smtClean="0"/>
                        <a:t>2025. </a:t>
                      </a:r>
                      <a:r>
                        <a:rPr lang="sr-Cyrl-RS" sz="900" dirty="0"/>
                        <a:t>годину  (износ у динарима)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%  буџета по програму </a:t>
                      </a:r>
                      <a:endParaRPr lang="en-US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2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 </a:t>
                      </a:r>
                      <a:r>
                        <a:rPr lang="sr-Cyrl-RS" sz="1100" b="1" dirty="0"/>
                        <a:t>Комуналне делатности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,500,00000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1,31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</a:t>
                      </a:r>
                      <a:r>
                        <a:rPr lang="sr-Cyrl-RS" sz="1100" b="1" dirty="0" smtClean="0"/>
                        <a:t>рограм 3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 Локални </a:t>
                      </a:r>
                      <a:r>
                        <a:rPr lang="sr-Cyrl-RS" sz="1100" b="1" dirty="0"/>
                        <a:t>економски развој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,860,000.00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1,50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4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Развој</a:t>
                      </a:r>
                      <a:r>
                        <a:rPr lang="sr-Cyrl-RS" sz="1100" b="1" baseline="0" dirty="0" smtClean="0"/>
                        <a:t> туризма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1,200,000.00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0,63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5 –  Пољопривреда и рурални развој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8,000,000.00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4,19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101076896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6</a:t>
                      </a:r>
                      <a:r>
                        <a:rPr lang="sr-Cyrl-RS" sz="1100" b="1" baseline="0" dirty="0" smtClean="0"/>
                        <a:t> –  Заштита животне средине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400,000,00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</a:t>
                      </a:r>
                      <a:r>
                        <a:rPr lang="sr-Cyrl-RS" sz="1100" b="1" baseline="0" dirty="0" smtClean="0"/>
                        <a:t> 8 – Предшколско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 250,000.00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0,13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smtClean="0"/>
                        <a:t>Програм – Основно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250,000.00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0,13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11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Социјална </a:t>
                      </a:r>
                      <a:r>
                        <a:rPr lang="sr-Cyrl-RS" sz="1100" b="1" dirty="0"/>
                        <a:t>и дечија </a:t>
                      </a:r>
                      <a:r>
                        <a:rPr lang="sr-Cyrl-RS" sz="1100" b="1" dirty="0" smtClean="0"/>
                        <a:t>заштита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7,100,000.00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3,72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13 - Развој </a:t>
                      </a:r>
                      <a:r>
                        <a:rPr lang="sr-Cyrl-RS" sz="1100" b="1" dirty="0"/>
                        <a:t>културе и информисања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6,220,000.00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3,26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14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Развој </a:t>
                      </a:r>
                      <a:r>
                        <a:rPr lang="sr-Cyrl-RS" sz="1100" b="1" dirty="0"/>
                        <a:t>спорта и омладине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10,610,000.00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5,56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15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Опште </a:t>
                      </a:r>
                      <a:r>
                        <a:rPr lang="sr-Cyrl-RS" sz="1100" b="1" dirty="0"/>
                        <a:t>услуге локалне самоуправе 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90,270,000.00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47,27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16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Политички систем лок.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самоуправе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61,340,000.00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32,12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УКУПНИ</a:t>
                      </a:r>
                      <a:r>
                        <a:rPr lang="sr-Cyrl-RS" sz="1100" b="1" baseline="0" dirty="0" smtClean="0"/>
                        <a:t> РАСХОДИ ПО ПРОГРАМИМА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191,000,000.00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100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857250"/>
          </a:xfrm>
        </p:spPr>
        <p:txBody>
          <a:bodyPr>
            <a:noAutofit/>
          </a:bodyPr>
          <a:lstStyle/>
          <a:p>
            <a:r>
              <a:rPr lang="sr-Cyrl-RS" sz="2400" b="1" dirty="0"/>
              <a:t>Расходи буџета расподељени по директним </a:t>
            </a:r>
            <a:r>
              <a:rPr lang="sr-Cyrl-RS" sz="2400" b="1" dirty="0" smtClean="0"/>
              <a:t> буџетским корисницима према нацрту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Cyrl-RS" sz="2400" b="1" dirty="0" smtClean="0"/>
              <a:t>Одлуке о буџету за 2025.годину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475610"/>
              </p:ext>
            </p:extLst>
          </p:nvPr>
        </p:nvGraphicFramePr>
        <p:xfrm>
          <a:off x="609601" y="1600200"/>
          <a:ext cx="7488833" cy="32575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бр.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Назив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Скупштина </a:t>
                      </a:r>
                      <a:r>
                        <a:rPr lang="sr-Cyrl-RS" sz="1400" b="1" dirty="0">
                          <a:effectLst/>
                        </a:rPr>
                        <a:t>општине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38,425,000.00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20,12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7,380,000.00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3,87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</a:rPr>
                        <a:t>Општинско</a:t>
                      </a:r>
                      <a:r>
                        <a:rPr lang="en-US" sz="1400" b="1" dirty="0">
                          <a:effectLst/>
                        </a:rPr>
                        <a:t> веће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smtClean="0">
                          <a:effectLst/>
                          <a:latin typeface="Times New Roman"/>
                          <a:ea typeface="Times New Roman"/>
                        </a:rPr>
                        <a:t>19,635,000.00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8,14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1" dirty="0">
                          <a:effectLst/>
                        </a:rPr>
                        <a:t>Општинска </a:t>
                      </a:r>
                      <a:r>
                        <a:rPr lang="en-US" sz="1400" b="1" dirty="0">
                          <a:effectLst/>
                        </a:rPr>
                        <a:t>управа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125,560,000.00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65,74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У К У П Н О: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191,000,000.00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38150"/>
            <a:ext cx="7315200" cy="3028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буџету </a:t>
            </a:r>
            <a:r>
              <a:rPr lang="sr-Cyrl-RS" sz="7200" smtClean="0"/>
              <a:t>за 202</a:t>
            </a:r>
            <a:r>
              <a:rPr lang="sr-Cyrl-RS" sz="7200" dirty="0"/>
              <a:t>5</a:t>
            </a:r>
            <a:r>
              <a:rPr lang="sr-Cyrl-RS" sz="7200" smtClean="0"/>
              <a:t>.годину</a:t>
            </a:r>
            <a:r>
              <a:rPr lang="sr-Cyrl-RS" sz="7200" dirty="0" smtClean="0"/>
              <a:t>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575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51571"/>
            <a:ext cx="7537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настаје буџет општине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4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Ко учествује у буџетском процесу</a:t>
            </a:r>
            <a:r>
              <a:rPr lang="en-US" sz="1400" dirty="0"/>
              <a:t>?</a:t>
            </a:r>
            <a:endParaRPr lang="sr-Cyrl-RS" sz="1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На основу чега се доноси буџет</a:t>
            </a:r>
            <a:r>
              <a:rPr lang="en-US" sz="1400" dirty="0"/>
              <a:t>?</a:t>
            </a:r>
            <a:endParaRPr lang="sr-Cyrl-RS" sz="1400" dirty="0"/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су приходи и примања </a:t>
            </a:r>
            <a:r>
              <a:rPr lang="sr-Cyrl-RS" sz="1400" dirty="0" smtClean="0"/>
              <a:t>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Структура планираних прихода и примања за 20</a:t>
            </a:r>
            <a:r>
              <a:rPr lang="en-GB" sz="1400" dirty="0" smtClean="0"/>
              <a:t>2</a:t>
            </a:r>
            <a:r>
              <a:rPr lang="sr-Cyrl-RS" sz="1400" dirty="0"/>
              <a:t>5</a:t>
            </a:r>
            <a:r>
              <a:rPr lang="en-US" sz="1400" dirty="0" smtClean="0"/>
              <a:t>.</a:t>
            </a:r>
            <a:r>
              <a:rPr lang="sr-Cyrl-RS" sz="1400" dirty="0" smtClean="0"/>
              <a:t>годину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Шта </a:t>
            </a:r>
            <a:r>
              <a:rPr lang="sr-Cyrl-RS" sz="1400" dirty="0"/>
              <a:t>се променило у односу на </a:t>
            </a:r>
            <a:r>
              <a:rPr lang="sr-Cyrl-RS" sz="1400" dirty="0" smtClean="0"/>
              <a:t>2024. </a:t>
            </a:r>
            <a:r>
              <a:rPr lang="sr-Cyrl-RS" sz="1400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На шта се троше јавна средства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Шта су расходи и издаци буџета</a:t>
            </a:r>
            <a:r>
              <a:rPr lang="ru-RU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Надлежности градске општине Црвени Крст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расхода и издатака за </a:t>
            </a:r>
            <a:r>
              <a:rPr lang="sr-Cyrl-RS" sz="1400" dirty="0" smtClean="0"/>
              <a:t>2025. </a:t>
            </a:r>
            <a:r>
              <a:rPr lang="sr-Cyrl-RS" sz="14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2024. </a:t>
            </a:r>
            <a:r>
              <a:rPr lang="sr-Cyrl-RS" sz="14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расподељени по директним </a:t>
            </a:r>
            <a:r>
              <a:rPr lang="sr-Cyrl-RS" sz="1400" dirty="0" smtClean="0"/>
              <a:t>буџетским корисницима</a:t>
            </a:r>
            <a:endParaRPr lang="sr-Cyrl-R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2724150"/>
            <a:ext cx="1600200" cy="28575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09685"/>
            <a:ext cx="708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b="1" dirty="0" smtClean="0"/>
              <a:t>Драги </a:t>
            </a:r>
            <a:r>
              <a:rPr lang="sr-Cyrl-RS" sz="1600" b="1" dirty="0"/>
              <a:t>суграђани и суграђанке,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sr-Cyrl-RS" sz="1400" dirty="0" smtClean="0"/>
              <a:t>Основна </a:t>
            </a:r>
            <a:r>
              <a:rPr lang="sr-Cyrl-RS" sz="14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Грађански </a:t>
            </a:r>
            <a:r>
              <a:rPr lang="sr-Cyrl-RS" sz="1400" dirty="0"/>
              <a:t>буџет представља сажет и јасан приказ </a:t>
            </a:r>
            <a:r>
              <a:rPr lang="sr-Cyrl-RS" sz="1400" dirty="0" smtClean="0"/>
              <a:t>нацрта Одлуке </a:t>
            </a:r>
            <a:r>
              <a:rPr lang="sr-Cyrl-RS" sz="1400" dirty="0"/>
              <a:t>о буџету општине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Cyrl-RS" sz="1400" dirty="0" smtClean="0"/>
              <a:t>Црвени Крст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5</a:t>
            </a:r>
            <a:r>
              <a:rPr lang="sr-Cyrl-RS" sz="1400" dirty="0" smtClean="0"/>
              <a:t>. </a:t>
            </a:r>
            <a:r>
              <a:rPr lang="sr-Cyrl-RS" sz="14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Иако </a:t>
            </a:r>
            <a:r>
              <a:rPr lang="sr-Cyrl-RS" sz="14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/>
              <a:t>Кроз </a:t>
            </a:r>
            <a:r>
              <a:rPr lang="ru-RU" sz="14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400" dirty="0" smtClean="0"/>
              <a:t>општине Црвени Крст у </a:t>
            </a:r>
            <a:r>
              <a:rPr lang="ru-RU" sz="1400" dirty="0"/>
              <a:t>заједничком постављању циљева, дефинисању приоритета и планирању развоја наше општине.</a:t>
            </a:r>
            <a:endParaRPr lang="sr-Cyrl-RS" sz="1400" dirty="0"/>
          </a:p>
          <a:p>
            <a:pPr algn="r"/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312" y="819150"/>
            <a:ext cx="1518920" cy="1460198"/>
          </a:xfrm>
          <a:prstGeom prst="rect">
            <a:avLst/>
          </a:prstGeom>
          <a:noFill/>
        </p:spPr>
      </p:pic>
      <p:sp>
        <p:nvSpPr>
          <p:cNvPr id="6" name="Slide Number Placeholder 10"/>
          <p:cNvSpPr txBox="1">
            <a:spLocks/>
          </p:cNvSpPr>
          <p:nvPr/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7716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003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747450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57451"/>
            <a:ext cx="76129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743236"/>
            <a:ext cx="8229600" cy="42805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46482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4038600" cy="36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3345656"/>
            <a:ext cx="84024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8" y="1428750"/>
            <a:ext cx="3514724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8229600" cy="38635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004917"/>
            <a:ext cx="849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/>
              <a:t>БУЏЕТ </a:t>
            </a:r>
            <a:r>
              <a:rPr lang="sr-Cyrl-RS" sz="14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 smtClean="0"/>
              <a:t>Приликом дефинисања </a:t>
            </a:r>
            <a:r>
              <a:rPr lang="sr-Cyrl-RS" sz="1400" dirty="0"/>
              <a:t>овог, за општину </a:t>
            </a:r>
            <a:r>
              <a:rPr lang="sr-Cyrl-RS" sz="1400" dirty="0" smtClean="0"/>
              <a:t>Црвени Крст</a:t>
            </a:r>
            <a:r>
              <a:rPr lang="sr-Latn-RS" sz="1400" dirty="0" smtClean="0"/>
              <a:t> </a:t>
            </a:r>
            <a:r>
              <a:rPr lang="sr-Cyrl-RS" sz="14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51435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19621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7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САВЕТИ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363223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9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900" b="1" dirty="0" smtClean="0">
                <a:solidFill>
                  <a:schemeClr val="bg1"/>
                </a:solidFill>
              </a:rPr>
              <a:t>ПРЕДШКОЛСКО И ОСНОВНО ОБРАЗОВАЊЕ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16573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1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СКУПШТИНА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449149"/>
            <a:ext cx="17526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ОПШТИНСКО ВЕЋЕ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36286" y="1438987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73538" y="2528339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ОДСЕК ЗА ФИНАНСИЈЕ И БУЏЕТ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3262" y="3511165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05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050" b="1" dirty="0" smtClean="0">
                <a:solidFill>
                  <a:schemeClr val="bg1"/>
                </a:solidFill>
              </a:rPr>
              <a:t>ОПШТИНСКА УПРАВА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6905</TotalTime>
  <Words>1786</Words>
  <Application>Microsoft Office PowerPoint</Application>
  <PresentationFormat>On-screen Show (16:9)</PresentationFormat>
  <Paragraphs>360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 према нацрту Одлуке о буџету</vt:lpstr>
      <vt:lpstr>Структура планираних прихода и примања за 2025. годину према нацрту Одлуке о буџету</vt:lpstr>
      <vt:lpstr>Шта се променило у односу на 2024.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2025. годину према нацрту Одлуке о буџету</vt:lpstr>
      <vt:lpstr>Структура планираних расхода и издатака буџета за 2025. годину према нацрту Одлуке о буџету</vt:lpstr>
      <vt:lpstr>Шта се променило у односу на 2024.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буџету за 2025.годину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Dragana Zivic</cp:lastModifiedBy>
  <cp:revision>633</cp:revision>
  <cp:lastPrinted>2018-01-29T14:26:33Z</cp:lastPrinted>
  <dcterms:created xsi:type="dcterms:W3CDTF">2006-08-16T00:00:00Z</dcterms:created>
  <dcterms:modified xsi:type="dcterms:W3CDTF">2024-11-18T08:26:26Z</dcterms:modified>
  <cp:contentStatus/>
</cp:coreProperties>
</file>